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fr-FR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fr-FR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fr-FR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68681FEA-C565-41B8-A250-A8E739DA0E2A}" type="slidenum">
              <a:t>‹N°›</a:t>
            </a:fld>
            <a:endParaRPr lang="fr-FR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4200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EBEF5A4-6EB8-4BB5-8922-1D7B9BB583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43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5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3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7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5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 algn="l"/>
            <a:r>
              <a:rPr lang="fr-FR"/>
              <a:t>Ckhgck</a:t>
            </a:r>
          </a:p>
          <a:p>
            <a:pPr lvl="0"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8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A1919-006E-4215-9C5A-42602CB29C8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BB141D-4DD9-4A28-A0DF-0C38DC1732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2100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2100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6F133B-B868-4FD0-A86E-BC994D3184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46CFF0-8713-4C00-9744-4C16CF7628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87EF0E-545B-4834-B1EE-16A16267BC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36E113-0AB9-43EA-A880-CE99650EB9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7B268F-BEE1-47E5-95C0-43DC43890E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196A9-469A-41D7-A970-B964AE5C40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3283D-7935-41FF-A938-0AB29A4EA8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4B954-9E55-418B-BA7C-B86AE25D480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D93014-F755-4225-BAAA-F5E3DD6794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C14A64-FA71-4D19-9340-A22C27D1BF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0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B36710-275E-494A-9AED-33FEA62AEF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ADA8B8-E0A2-49C1-BBAE-EDC9DECF67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23BB0A-68BE-49CA-A4AA-7BF62723FC6F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C7F3B-890E-463D-B025-6F3A73866E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2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F8C8A8-4327-40EB-BCF4-C9672F17B4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EF62A-1D6F-48E8-8340-06C025E358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9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90183-2514-4836-BEFA-0E6EC4D896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0225" y="2705100"/>
            <a:ext cx="3810000" cy="150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25" y="2705100"/>
            <a:ext cx="3810000" cy="150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F0FEA-B531-4473-83AF-5CB82435B6C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5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CA678-A3BC-4344-9B5E-3FBDECD8754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521055-9E1A-45B2-913D-DD2862F65D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6FB376-227F-46C9-8636-7B704CE11C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3C0304-9857-4459-BB03-BFC8066E448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562D14-214B-44B2-8447-8FB2D3C5AC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5ED5A9-B31C-4B39-A1B1-1A32600A58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8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35FB1-FBE1-4594-8D3C-72312C6A5EB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6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59525" y="1317625"/>
            <a:ext cx="1943100" cy="2897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0225" y="1317625"/>
            <a:ext cx="5676900" cy="2897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682639-2E2C-4D6F-8F39-161EC032A5A1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61B525-8461-439F-AB5B-ADE44FDE6C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42CD6B-BFF1-49A2-A618-DE3E7101EF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2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6033E8-09FC-42DF-8A68-55E1F64D1F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8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FBCEAB-A6D4-42B3-9656-02CEC3E6F8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0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57EE00-0FC0-4E59-911A-631CC3AA35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7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89573A-CD46-4602-9495-69DF0F0FFE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3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079BF9-6A57-4D07-AC4B-1FBFC44C347E}" type="datetime1">
              <a:rPr lang="fr-FR" smtClean="0"/>
              <a:pPr lvl="0"/>
              <a:t>02/05/2022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5E41D-E65B-49D3-A3B7-EF554EBB79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360" y="-7920"/>
            <a:ext cx="9162720" cy="1041119"/>
          </a:xfrm>
          <a:custGeom>
            <a:avLst/>
            <a:gdLst>
              <a:gd name="f0" fmla="val w"/>
              <a:gd name="f1" fmla="val h"/>
              <a:gd name="f2" fmla="val 0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5772"/>
              <a:gd name="f17" fmla="val 213"/>
              <a:gd name="f18" fmla="val 5670"/>
              <a:gd name="f19" fmla="val 257"/>
              <a:gd name="f20" fmla="val 5016"/>
              <a:gd name="f21" fmla="val 441"/>
              <a:gd name="f22" fmla="val 4302"/>
              <a:gd name="f23" fmla="val 439"/>
              <a:gd name="f24" fmla="val 3588"/>
              <a:gd name="f25" fmla="val 437"/>
              <a:gd name="f26" fmla="val 2205"/>
              <a:gd name="f27" fmla="val 165"/>
              <a:gd name="f28" fmla="val 1488"/>
              <a:gd name="f29" fmla="val 201"/>
              <a:gd name="f30" fmla="val 750"/>
              <a:gd name="f31" fmla="val 209"/>
              <a:gd name="f32" fmla="val 270"/>
              <a:gd name="f33" fmla="val 482"/>
              <a:gd name="f34" fmla="val 656"/>
              <a:gd name="f35" fmla="*/ f0 1 9163050"/>
              <a:gd name="f36" fmla="*/ f1 1 1041401"/>
              <a:gd name="f37" fmla="*/ 0 f35 1"/>
              <a:gd name="f38" fmla="*/ 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38" r="f37" b="f38"/>
            <a:pathLst>
              <a:path w="9163050" h="1041401">
                <a:moveTo>
                  <a:pt x="f3" y="f4"/>
                </a:moveTo>
                <a:lnTo>
                  <a:pt x="f5" y="f2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2" y="f34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4381560" y="-7920"/>
            <a:ext cx="4762079" cy="637920"/>
          </a:xfrm>
          <a:custGeom>
            <a:avLst/>
            <a:gdLst>
              <a:gd name="f0" fmla="val w"/>
              <a:gd name="f1" fmla="val h"/>
              <a:gd name="f2" fmla="val 0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595"/>
              <a:gd name="f11" fmla="val 2778"/>
              <a:gd name="f12" fmla="val 279"/>
              <a:gd name="f13" fmla="val 3000"/>
              <a:gd name="f14" fmla="val 186"/>
              <a:gd name="f15" fmla="val 6"/>
              <a:gd name="f16" fmla="*/ f0 1 4762500"/>
              <a:gd name="f17" fmla="*/ f1 1 638176"/>
              <a:gd name="f18" fmla="*/ 0 f16 1"/>
              <a:gd name="f19" fmla="*/ 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9" r="f18" b="f19"/>
            <a:pathLst>
              <a:path w="4762500" h="638176">
                <a:moveTo>
                  <a:pt x="f2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lnTo>
                  <a:pt x="f13" y="f15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-49774" y="639760"/>
            <a:ext cx="9185693" cy="647280"/>
            <a:chOff x="-49774" y="639760"/>
            <a:chExt cx="9185693" cy="647280"/>
          </a:xfrm>
        </p:grpSpPr>
        <p:sp>
          <p:nvSpPr>
            <p:cNvPr id="5" name="Freeform 11"/>
            <p:cNvSpPr/>
            <p:nvPr/>
          </p:nvSpPr>
          <p:spPr>
            <a:xfrm rot="163800">
              <a:off x="-49774" y="639760"/>
              <a:ext cx="9162720" cy="647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1055"/>
                <a:gd name="f13" fmla="val 4110"/>
                <a:gd name="f14" fmla="val 1008"/>
                <a:gd name="f15" fmla="val 4804"/>
                <a:gd name="f16" fmla="val 961"/>
                <a:gd name="f17" fmla="val 5426"/>
                <a:gd name="f18" fmla="val 210"/>
                <a:gd name="f19" fmla="val 5772"/>
                <a:gd name="f20" fmla="*/ f0 1 9163050"/>
                <a:gd name="f21" fmla="*/ f1 1 649224"/>
                <a:gd name="f22" fmla="*/ 0 f20 1"/>
                <a:gd name="f23" fmla="*/ 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3" r="f22" b="f23"/>
              <a:pathLst>
                <a:path w="9163050" h="649224">
                  <a:moveTo>
                    <a:pt x="f2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prstDash val="solid"/>
              <a:round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12"/>
            <p:cNvSpPr/>
            <p:nvPr/>
          </p:nvSpPr>
          <p:spPr>
            <a:xfrm rot="163800">
              <a:off x="-39401" y="713568"/>
              <a:ext cx="9175320" cy="52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854"/>
                <a:gd name="f14" fmla="val 4122"/>
                <a:gd name="f15" fmla="val 816"/>
                <a:gd name="f16" fmla="val 4810"/>
                <a:gd name="f17" fmla="val 778"/>
                <a:gd name="f18" fmla="val 5424"/>
                <a:gd name="f19" fmla="val 170"/>
                <a:gd name="f20" fmla="val 5766"/>
                <a:gd name="f21" fmla="*/ f0 1 9175812"/>
                <a:gd name="f22" fmla="*/ f1 1 530352"/>
                <a:gd name="f23" fmla="*/ 0 f21 1"/>
                <a:gd name="f24" fmla="*/ 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4" r="f23" b="f24"/>
              <a:pathLst>
                <a:path w="9175812" h="530352">
                  <a:moveTo>
                    <a:pt x="f2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prstDash val="solid"/>
              <a:round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7" name="Title 8"/>
          <p:cNvSpPr txBox="1">
            <a:spLocks noGrp="1"/>
          </p:cNvSpPr>
          <p:nvPr>
            <p:ph type="title"/>
          </p:nvPr>
        </p:nvSpPr>
        <p:spPr>
          <a:xfrm>
            <a:off x="533520" y="1371599"/>
            <a:ext cx="7851240" cy="1828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18360" bIns="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Date Placeholder 29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D1EAED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B079BF9-6A57-4D07-AC4B-1FBFC44C347E}" type="datetime1">
              <a:rPr lang="fr-FR"/>
              <a:pPr lvl="0"/>
              <a:t>02/05/2022</a:t>
            </a:fld>
            <a:endParaRPr lang="fr-FR"/>
          </a:p>
        </p:txBody>
      </p:sp>
      <p:sp>
        <p:nvSpPr>
          <p:cNvPr id="9" name="Footer Placeholder 18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Slide Number Placeholder 26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D1EAED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600907A-54A5-45B1-BB54-D01FF5BEAD16}" type="slidenum">
              <a:t>‹N°›</a:t>
            </a:fld>
            <a:endParaRPr lang="fr-FR"/>
          </a:p>
        </p:txBody>
      </p:sp>
      <p:sp>
        <p:nvSpPr>
          <p:cNvPr id="11" name="Espace réservé du texte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5600" b="1" i="0" u="none" strike="noStrike" kern="1200" cap="none" spc="0" baseline="0">
          <a:ln>
            <a:noFill/>
          </a:ln>
          <a:solidFill>
            <a:srgbClr val="50E0EA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/>
        </a:defRPr>
      </a:lvl1pPr>
    </p:titleStyle>
    <p:bodyStyle>
      <a:lvl1pPr algn="l" rtl="0" hangingPunct="0">
        <a:lnSpc>
          <a:spcPct val="100000"/>
        </a:lnSpc>
        <a:spcBef>
          <a:spcPts val="1417"/>
        </a:spcBef>
        <a:spcAft>
          <a:spcPts val="0"/>
        </a:spcAft>
        <a:tabLst/>
        <a:defRPr lang="fr-FR" sz="2600" b="0" i="0" u="none" strike="noStrike" kern="1200" cap="none" spc="0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360" y="-7920"/>
            <a:ext cx="9162720" cy="1041119"/>
          </a:xfrm>
          <a:custGeom>
            <a:avLst/>
            <a:gdLst>
              <a:gd name="f0" fmla="val w"/>
              <a:gd name="f1" fmla="val h"/>
              <a:gd name="f2" fmla="val 0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5772"/>
              <a:gd name="f17" fmla="val 213"/>
              <a:gd name="f18" fmla="val 5670"/>
              <a:gd name="f19" fmla="val 257"/>
              <a:gd name="f20" fmla="val 5016"/>
              <a:gd name="f21" fmla="val 441"/>
              <a:gd name="f22" fmla="val 4302"/>
              <a:gd name="f23" fmla="val 439"/>
              <a:gd name="f24" fmla="val 3588"/>
              <a:gd name="f25" fmla="val 437"/>
              <a:gd name="f26" fmla="val 2205"/>
              <a:gd name="f27" fmla="val 165"/>
              <a:gd name="f28" fmla="val 1488"/>
              <a:gd name="f29" fmla="val 201"/>
              <a:gd name="f30" fmla="val 750"/>
              <a:gd name="f31" fmla="val 209"/>
              <a:gd name="f32" fmla="val 270"/>
              <a:gd name="f33" fmla="val 482"/>
              <a:gd name="f34" fmla="val 656"/>
              <a:gd name="f35" fmla="*/ f0 1 9163050"/>
              <a:gd name="f36" fmla="*/ f1 1 1041401"/>
              <a:gd name="f37" fmla="*/ 0 f35 1"/>
              <a:gd name="f38" fmla="*/ 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38" r="f37" b="f38"/>
            <a:pathLst>
              <a:path w="9163050" h="1041401">
                <a:moveTo>
                  <a:pt x="f3" y="f4"/>
                </a:moveTo>
                <a:lnTo>
                  <a:pt x="f5" y="f2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2" y="f34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E7E7E7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4381560" y="-7920"/>
            <a:ext cx="4762079" cy="637920"/>
          </a:xfrm>
          <a:custGeom>
            <a:avLst/>
            <a:gdLst>
              <a:gd name="f0" fmla="val w"/>
              <a:gd name="f1" fmla="val h"/>
              <a:gd name="f2" fmla="val 0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595"/>
              <a:gd name="f11" fmla="val 2778"/>
              <a:gd name="f12" fmla="val 279"/>
              <a:gd name="f13" fmla="val 3000"/>
              <a:gd name="f14" fmla="val 186"/>
              <a:gd name="f15" fmla="val 6"/>
              <a:gd name="f16" fmla="*/ f0 1 4762500"/>
              <a:gd name="f17" fmla="*/ f1 1 638176"/>
              <a:gd name="f18" fmla="*/ 0 f16 1"/>
              <a:gd name="f19" fmla="*/ 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9" r="f18" b="f19"/>
            <a:pathLst>
              <a:path w="4762500" h="638176">
                <a:moveTo>
                  <a:pt x="f2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lnTo>
                  <a:pt x="f13" y="f15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8ABF"/>
              </a:gs>
              <a:gs pos="100000">
                <a:srgbClr val="BCBCBC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-49774" y="639760"/>
            <a:ext cx="9185693" cy="647280"/>
            <a:chOff x="-49774" y="639760"/>
            <a:chExt cx="9185693" cy="647280"/>
          </a:xfrm>
        </p:grpSpPr>
        <p:sp>
          <p:nvSpPr>
            <p:cNvPr id="5" name="Freeform 11"/>
            <p:cNvSpPr/>
            <p:nvPr/>
          </p:nvSpPr>
          <p:spPr>
            <a:xfrm rot="163800">
              <a:off x="-49774" y="639760"/>
              <a:ext cx="9162720" cy="647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1055"/>
                <a:gd name="f13" fmla="val 4110"/>
                <a:gd name="f14" fmla="val 1008"/>
                <a:gd name="f15" fmla="val 4804"/>
                <a:gd name="f16" fmla="val 961"/>
                <a:gd name="f17" fmla="val 5426"/>
                <a:gd name="f18" fmla="val 210"/>
                <a:gd name="f19" fmla="val 5772"/>
                <a:gd name="f20" fmla="*/ f0 1 9163050"/>
                <a:gd name="f21" fmla="*/ f1 1 649224"/>
                <a:gd name="f22" fmla="*/ 0 f20 1"/>
                <a:gd name="f23" fmla="*/ 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3" r="f22" b="f23"/>
              <a:pathLst>
                <a:path w="9163050" h="649224">
                  <a:moveTo>
                    <a:pt x="f2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"/>
                  </a:cubicBezTo>
                </a:path>
              </a:pathLst>
            </a:custGeom>
            <a:noFill/>
            <a:ln w="10800">
              <a:solidFill>
                <a:srgbClr val="E1E1E1"/>
              </a:solidFill>
              <a:prstDash val="solid"/>
              <a:round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12"/>
            <p:cNvSpPr/>
            <p:nvPr/>
          </p:nvSpPr>
          <p:spPr>
            <a:xfrm rot="163800">
              <a:off x="-39401" y="713568"/>
              <a:ext cx="9175320" cy="52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854"/>
                <a:gd name="f14" fmla="val 4122"/>
                <a:gd name="f15" fmla="val 816"/>
                <a:gd name="f16" fmla="val 4810"/>
                <a:gd name="f17" fmla="val 778"/>
                <a:gd name="f18" fmla="val 5424"/>
                <a:gd name="f19" fmla="val 170"/>
                <a:gd name="f20" fmla="val 5766"/>
                <a:gd name="f21" fmla="*/ f0 1 9175812"/>
                <a:gd name="f22" fmla="*/ f1 1 530352"/>
                <a:gd name="f23" fmla="*/ 0 f21 1"/>
                <a:gd name="f24" fmla="*/ 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4" r="f23" b="f24"/>
              <a:pathLst>
                <a:path w="9175812" h="530352">
                  <a:moveTo>
                    <a:pt x="f2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prstDash val="solid"/>
              <a:round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7" name="Espace réservé de la date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35C75"/>
                </a:solidFill>
                <a:latin typeface="Constantia"/>
                <a:ea typeface="Segoe UI" pitchFamily="2"/>
                <a:cs typeface="Tahoma" pitchFamily="2"/>
              </a:defRPr>
            </a:lvl1pPr>
          </a:lstStyle>
          <a:p>
            <a:pPr lvl="0"/>
            <a:fld id="{4623BB0A-68BE-49CA-A4AA-7BF62723FC6F}" type="datetime1">
              <a:rPr lang="fr-FR"/>
              <a:pPr lvl="0"/>
              <a:t>02/05/2022</a:t>
            </a:fld>
            <a:endParaRPr lang="fr-FR"/>
          </a:p>
        </p:txBody>
      </p:sp>
      <p:sp>
        <p:nvSpPr>
          <p:cNvPr id="8" name="Espace réservé du pied de page 2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3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35C75"/>
                </a:solidFill>
                <a:latin typeface="Constantia"/>
                <a:ea typeface="Segoe UI" pitchFamily="2"/>
                <a:cs typeface="Tahoma" pitchFamily="2"/>
              </a:defRPr>
            </a:lvl1pPr>
          </a:lstStyle>
          <a:p>
            <a:pPr lvl="0"/>
            <a:fld id="{CA105534-D0D7-4235-A1CF-E9623AC6798D}" type="slidenum">
              <a:t>‹N°›</a:t>
            </a:fld>
            <a:endParaRPr lang="fr-FR"/>
          </a:p>
        </p:txBody>
      </p:sp>
      <p:sp>
        <p:nvSpPr>
          <p:cNvPr id="10" name="Espace réservé du titre 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11" name="Espace réservé du texte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lnSpc>
          <a:spcPct val="100000"/>
        </a:lnSpc>
        <a:tabLst/>
        <a:defRPr lang="fr-FR" sz="5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/>
        </a:defRPr>
      </a:lvl1pPr>
    </p:titleStyle>
    <p:bodyStyle>
      <a:lvl1pPr algn="l" rtl="0" hangingPunct="0">
        <a:lnSpc>
          <a:spcPct val="100000"/>
        </a:lnSpc>
        <a:spcBef>
          <a:spcPts val="1417"/>
        </a:spcBef>
        <a:spcAft>
          <a:spcPts val="0"/>
        </a:spcAft>
        <a:tabLst/>
        <a:defRPr lang="fr-FR" sz="26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onstantia"/>
          <a:ea typeface="Microsoft YaHei" pitchFamily="2"/>
          <a:cs typeface="Arial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360" y="-7920"/>
            <a:ext cx="9162720" cy="1041119"/>
          </a:xfrm>
          <a:custGeom>
            <a:avLst/>
            <a:gdLst>
              <a:gd name="f0" fmla="val w"/>
              <a:gd name="f1" fmla="val h"/>
              <a:gd name="f2" fmla="val 0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5772"/>
              <a:gd name="f17" fmla="val 213"/>
              <a:gd name="f18" fmla="val 5670"/>
              <a:gd name="f19" fmla="val 257"/>
              <a:gd name="f20" fmla="val 5016"/>
              <a:gd name="f21" fmla="val 441"/>
              <a:gd name="f22" fmla="val 4302"/>
              <a:gd name="f23" fmla="val 439"/>
              <a:gd name="f24" fmla="val 3588"/>
              <a:gd name="f25" fmla="val 437"/>
              <a:gd name="f26" fmla="val 2205"/>
              <a:gd name="f27" fmla="val 165"/>
              <a:gd name="f28" fmla="val 1488"/>
              <a:gd name="f29" fmla="val 201"/>
              <a:gd name="f30" fmla="val 750"/>
              <a:gd name="f31" fmla="val 209"/>
              <a:gd name="f32" fmla="val 270"/>
              <a:gd name="f33" fmla="val 482"/>
              <a:gd name="f34" fmla="val 656"/>
              <a:gd name="f35" fmla="*/ f0 1 9163050"/>
              <a:gd name="f36" fmla="*/ f1 1 1041401"/>
              <a:gd name="f37" fmla="*/ 0 f35 1"/>
              <a:gd name="f38" fmla="*/ 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38" r="f37" b="f38"/>
            <a:pathLst>
              <a:path w="9163050" h="1041401">
                <a:moveTo>
                  <a:pt x="f3" y="f4"/>
                </a:moveTo>
                <a:lnTo>
                  <a:pt x="f5" y="f2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2" y="f34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4381560" y="-7920"/>
            <a:ext cx="4762079" cy="637920"/>
          </a:xfrm>
          <a:custGeom>
            <a:avLst/>
            <a:gdLst>
              <a:gd name="f0" fmla="val w"/>
              <a:gd name="f1" fmla="val h"/>
              <a:gd name="f2" fmla="val 0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595"/>
              <a:gd name="f11" fmla="val 2778"/>
              <a:gd name="f12" fmla="val 279"/>
              <a:gd name="f13" fmla="val 3000"/>
              <a:gd name="f14" fmla="val 186"/>
              <a:gd name="f15" fmla="val 6"/>
              <a:gd name="f16" fmla="*/ f0 1 4762500"/>
              <a:gd name="f17" fmla="*/ f1 1 638176"/>
              <a:gd name="f18" fmla="*/ 0 f16 1"/>
              <a:gd name="f19" fmla="*/ 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9" r="f18" b="f19"/>
            <a:pathLst>
              <a:path w="4762500" h="638176">
                <a:moveTo>
                  <a:pt x="f2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lnTo>
                  <a:pt x="f13" y="f15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-49774" y="639760"/>
            <a:ext cx="9185693" cy="647280"/>
            <a:chOff x="-49774" y="639760"/>
            <a:chExt cx="9185693" cy="647280"/>
          </a:xfrm>
        </p:grpSpPr>
        <p:sp>
          <p:nvSpPr>
            <p:cNvPr id="5" name="Freeform 11"/>
            <p:cNvSpPr/>
            <p:nvPr/>
          </p:nvSpPr>
          <p:spPr>
            <a:xfrm rot="163800">
              <a:off x="-49774" y="639760"/>
              <a:ext cx="9162720" cy="647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1055"/>
                <a:gd name="f13" fmla="val 4110"/>
                <a:gd name="f14" fmla="val 1008"/>
                <a:gd name="f15" fmla="val 4804"/>
                <a:gd name="f16" fmla="val 961"/>
                <a:gd name="f17" fmla="val 5426"/>
                <a:gd name="f18" fmla="val 210"/>
                <a:gd name="f19" fmla="val 5772"/>
                <a:gd name="f20" fmla="*/ f0 1 9163050"/>
                <a:gd name="f21" fmla="*/ f1 1 649224"/>
                <a:gd name="f22" fmla="*/ 0 f20 1"/>
                <a:gd name="f23" fmla="*/ 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3" r="f22" b="f23"/>
              <a:pathLst>
                <a:path w="9163050" h="649224">
                  <a:moveTo>
                    <a:pt x="f2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prstDash val="solid"/>
              <a:round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12"/>
            <p:cNvSpPr/>
            <p:nvPr/>
          </p:nvSpPr>
          <p:spPr>
            <a:xfrm rot="163800">
              <a:off x="-39401" y="713568"/>
              <a:ext cx="9175320" cy="528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854"/>
                <a:gd name="f14" fmla="val 4122"/>
                <a:gd name="f15" fmla="val 816"/>
                <a:gd name="f16" fmla="val 4810"/>
                <a:gd name="f17" fmla="val 778"/>
                <a:gd name="f18" fmla="val 5424"/>
                <a:gd name="f19" fmla="val 170"/>
                <a:gd name="f20" fmla="val 5766"/>
                <a:gd name="f21" fmla="*/ f0 1 9175812"/>
                <a:gd name="f22" fmla="*/ f1 1 530352"/>
                <a:gd name="f23" fmla="*/ 0 f21 1"/>
                <a:gd name="f24" fmla="*/ 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4" r="f23" b="f24"/>
              <a:pathLst>
                <a:path w="9175812" h="530352">
                  <a:moveTo>
                    <a:pt x="f2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prstDash val="solid"/>
              <a:round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0280" y="1316880"/>
            <a:ext cx="7772039" cy="1362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530280" y="2704680"/>
            <a:ext cx="7772039" cy="150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D1EAED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9682639-2E2C-4D6F-8F39-161EC032A5A1}" type="datetime1">
              <a:rPr lang="fr-FR"/>
              <a:pPr lvl="0"/>
              <a:t>02/05/2022</a:t>
            </a:fld>
            <a:endParaRPr lang="fr-FR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D1EAED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D18867E-261F-4C3E-BDBA-9B35C5E6BF9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5600" b="1" i="0" u="none" strike="noStrike" kern="1200" cap="none" spc="0" baseline="0">
          <a:ln>
            <a:noFill/>
          </a:ln>
          <a:solidFill>
            <a:srgbClr val="4FE3AC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/>
        </a:defRPr>
      </a:lvl1pPr>
    </p:titleStyle>
    <p:bodyStyle>
      <a:lvl1pPr marL="0" marR="0" lvl="0" indent="0" algn="l" rtl="0" hangingPunct="0">
        <a:lnSpc>
          <a:spcPct val="100000"/>
        </a:lnSpc>
        <a:spcBef>
          <a:spcPts val="439"/>
        </a:spcBef>
        <a:spcAft>
          <a:spcPts val="0"/>
        </a:spcAft>
        <a:buSzPct val="45000"/>
        <a:buFont typeface="StarSymbol"/>
        <a:buChar char="●"/>
        <a:tabLst>
          <a:tab pos="0" algn="l"/>
        </a:tabLst>
        <a:defRPr lang="fr-FR" sz="2200" b="0" i="0" u="none" strike="noStrike" cap="none" spc="0" baseline="0">
          <a:solidFill>
            <a:srgbClr val="FFFFFF"/>
          </a:solidFill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ésentation des Cadets de la Défense Toulon-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</p:spPr>
        <p:txBody>
          <a:bodyPr tIns="45720" r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4600" b="0" dirty="0">
                <a:solidFill>
                  <a:srgbClr val="85DFD0"/>
                </a:solidFill>
                <a:latin typeface="Calibri" pitchFamily="34"/>
              </a:rPr>
              <a:t>Présentation des Cadets de la </a:t>
            </a:r>
            <a:r>
              <a:rPr lang="fr-FR" sz="4600" b="0">
                <a:solidFill>
                  <a:srgbClr val="85DFD0"/>
                </a:solidFill>
                <a:latin typeface="Calibri" pitchFamily="34"/>
              </a:rPr>
              <a:t>Défense </a:t>
            </a:r>
            <a:r>
              <a:rPr lang="fr-FR" sz="4600" b="0" smtClean="0">
                <a:solidFill>
                  <a:srgbClr val="85DFD0"/>
                </a:solidFill>
                <a:latin typeface="Calibri" pitchFamily="34"/>
              </a:rPr>
              <a:t>Toulon-Ouest</a:t>
            </a:r>
            <a:endParaRPr lang="fr-FR" sz="4600" b="0">
              <a:solidFill>
                <a:srgbClr val="85DFD0"/>
              </a:solidFill>
              <a:latin typeface="Calibri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57200" y="1944000"/>
            <a:ext cx="8229240" cy="4380120"/>
          </a:xfrm>
        </p:spPr>
        <p:txBody>
          <a:bodyPr wrap="square" lIns="91440" tIns="45720" rIns="91440" bIns="4572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9pPr>
          </a:lstStyle>
          <a:p>
            <a:pPr marL="272880" lvl="0" indent="-272520" algn="ctr" hangingPunct="1">
              <a:spcBef>
                <a:spcPts val="519"/>
              </a:spcBef>
              <a:buNone/>
              <a:tabLst>
                <a:tab pos="272880" algn="l"/>
              </a:tabLst>
            </a:pPr>
            <a:r>
              <a:rPr lang="fr-FR" dirty="0">
                <a:latin typeface="Constantia" pitchFamily="18"/>
              </a:rPr>
              <a:t>Partenariat avec</a:t>
            </a:r>
          </a:p>
          <a:p>
            <a:pPr marL="272880" lvl="0" indent="-272520" algn="ctr" hangingPunct="1">
              <a:spcBef>
                <a:spcPts val="519"/>
              </a:spcBef>
              <a:buNone/>
              <a:tabLst>
                <a:tab pos="272880" algn="l"/>
              </a:tabLst>
            </a:pPr>
            <a:r>
              <a:rPr lang="fr-FR" dirty="0">
                <a:latin typeface="Constantia" pitchFamily="18"/>
              </a:rPr>
              <a:t> la </a:t>
            </a:r>
            <a:r>
              <a:rPr lang="fr-FR" dirty="0" smtClean="0">
                <a:latin typeface="Constantia" pitchFamily="18"/>
              </a:rPr>
              <a:t>Marine Nationale</a:t>
            </a:r>
            <a:endParaRPr lang="fr-FR" dirty="0">
              <a:latin typeface="Constantia" pitchFamily="18"/>
            </a:endParaRPr>
          </a:p>
          <a:p>
            <a:pPr marL="272880" lvl="0" indent="-272520" algn="ctr" hangingPunct="1">
              <a:spcBef>
                <a:spcPts val="519"/>
              </a:spcBef>
              <a:buNone/>
              <a:tabLst>
                <a:tab pos="272880" algn="l"/>
              </a:tabLst>
            </a:pPr>
            <a:r>
              <a:rPr lang="fr-FR" dirty="0">
                <a:latin typeface="Constantia" pitchFamily="18"/>
              </a:rPr>
              <a:t> </a:t>
            </a:r>
          </a:p>
          <a:p>
            <a:pPr marL="272880" lvl="0" indent="-272520" algn="ctr" hangingPunct="1">
              <a:spcBef>
                <a:spcPts val="519"/>
              </a:spcBef>
              <a:buNone/>
              <a:tabLst>
                <a:tab pos="272880" algn="l"/>
              </a:tabLst>
            </a:pPr>
            <a:r>
              <a:rPr lang="fr-FR" dirty="0">
                <a:latin typeface="Constantia" pitchFamily="18"/>
              </a:rPr>
              <a:t> La </a:t>
            </a:r>
            <a:r>
              <a:rPr lang="fr-FR" dirty="0" smtClean="0">
                <a:latin typeface="Constantia" pitchFamily="18"/>
              </a:rPr>
              <a:t>FLOTILLE AMPHIBIE</a:t>
            </a:r>
            <a:endParaRPr lang="fr-FR" dirty="0">
              <a:latin typeface="Constantia" pitchFamily="18"/>
            </a:endParaRPr>
          </a:p>
          <a:p>
            <a:pPr marL="272880" lvl="0" indent="-272520" algn="ctr" hangingPunct="1">
              <a:spcBef>
                <a:spcPts val="519"/>
              </a:spcBef>
              <a:buNone/>
              <a:tabLst>
                <a:tab pos="272880" algn="l"/>
              </a:tabLst>
            </a:pPr>
            <a:endParaRPr lang="fr-FR" dirty="0">
              <a:latin typeface="Constantia" pitchFamily="18"/>
            </a:endParaRPr>
          </a:p>
        </p:txBody>
      </p:sp>
      <p:pic>
        <p:nvPicPr>
          <p:cNvPr id="7" name="Picture 2" descr="D:\utilisateurs\e.landes\Pictures\logo cadet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437111"/>
            <a:ext cx="1512169" cy="1368153"/>
          </a:xfrm>
          <a:prstGeom prst="rect">
            <a:avLst/>
          </a:prstGeom>
          <a:noFill/>
          <a:extLst/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82407"/>
            <a:ext cx="1440160" cy="122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7494"/>
            <a:ext cx="3219847" cy="18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’est ce qu’un Cadet de la Défense?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</p:spPr>
        <p:txBody>
          <a:bodyPr wrap="square" t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fr-FR">
                <a:solidFill>
                  <a:srgbClr val="04617B"/>
                </a:solidFill>
                <a:latin typeface="Calibri"/>
              </a:rPr>
              <a:t>Qu’est ce qu’un Cadet de la Défense? 1/2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468360" y="1773360"/>
            <a:ext cx="8229240" cy="4389120"/>
          </a:xfrm>
        </p:spPr>
        <p:txBody>
          <a:bodyPr wrap="square" lIns="91440" tIns="45720" rIns="91440" bIns="4572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9pPr>
          </a:lstStyle>
          <a:p>
            <a:pPr marL="0" lvl="0" indent="0" hangingPunct="1">
              <a:spcBef>
                <a:spcPts val="519"/>
              </a:spcBef>
              <a:buClr>
                <a:srgbClr val="0BD0D9"/>
              </a:buClr>
              <a:buSzPct val="95000"/>
              <a:buFont typeface="Wingdings 2" pitchFamily="18"/>
              <a:buChar char=""/>
            </a:pPr>
            <a:r>
              <a:rPr lang="fr-FR" dirty="0"/>
              <a:t>Pourquoi ?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</a:pPr>
            <a:r>
              <a:rPr lang="fr-FR" sz="2400" dirty="0"/>
              <a:t>Pour répondre au plan «Egalité des chances» du ministère de la Défense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</a:pPr>
            <a:r>
              <a:rPr lang="fr-FR" sz="2400" dirty="0"/>
              <a:t>Pour avoir une meilleure connaissance de l’armée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</a:pPr>
            <a:r>
              <a:rPr lang="fr-FR" sz="2400" dirty="0"/>
              <a:t>Pour tisser des liens « Armée /Nation »</a:t>
            </a:r>
          </a:p>
          <a:p>
            <a:pPr marL="0" lvl="0" indent="0" hangingPunct="1">
              <a:spcBef>
                <a:spcPts val="519"/>
              </a:spcBef>
              <a:buClr>
                <a:srgbClr val="0BD0D9"/>
              </a:buClr>
              <a:buSzPct val="95000"/>
              <a:buFont typeface="Wingdings 2" pitchFamily="18"/>
              <a:buChar char=""/>
            </a:pPr>
            <a:r>
              <a:rPr lang="fr-FR" dirty="0"/>
              <a:t>Comment ?</a:t>
            </a:r>
          </a:p>
          <a:p>
            <a:pPr marL="639720" lvl="0" indent="-245880">
              <a:spcBef>
                <a:spcPts val="479"/>
              </a:spcBef>
              <a:buNone/>
              <a:tabLst>
                <a:tab pos="639720" algn="l"/>
              </a:tabLst>
            </a:pPr>
            <a:r>
              <a:rPr lang="fr-FR" sz="2400" dirty="0"/>
              <a:t>Quatre thèmes :</a:t>
            </a:r>
          </a:p>
          <a:p>
            <a:pPr marL="0" lvl="2" indent="0" hangingPunct="1">
              <a:spcBef>
                <a:spcPts val="420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100" dirty="0"/>
              <a:t>Mémoire et patrimoine </a:t>
            </a:r>
            <a:r>
              <a:rPr lang="fr-FR" sz="2100" dirty="0" smtClean="0"/>
              <a:t> 			(</a:t>
            </a:r>
            <a:r>
              <a:rPr lang="fr-FR" sz="2100" dirty="0"/>
              <a:t>10h)</a:t>
            </a:r>
          </a:p>
          <a:p>
            <a:pPr marL="0" lvl="2" indent="0" hangingPunct="1">
              <a:spcBef>
                <a:spcPts val="420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100" dirty="0"/>
              <a:t>Civisme	</a:t>
            </a:r>
            <a:r>
              <a:rPr lang="fr-FR" sz="2100" dirty="0" smtClean="0"/>
              <a:t>				(</a:t>
            </a:r>
            <a:r>
              <a:rPr lang="fr-FR" sz="2100" dirty="0"/>
              <a:t>14h)</a:t>
            </a:r>
          </a:p>
          <a:p>
            <a:pPr marL="0" lvl="2" indent="0" hangingPunct="1">
              <a:spcBef>
                <a:spcPts val="420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100" dirty="0"/>
              <a:t>Sport			</a:t>
            </a:r>
            <a:r>
              <a:rPr lang="fr-FR" sz="2100" dirty="0" smtClean="0"/>
              <a:t>			(</a:t>
            </a:r>
            <a:r>
              <a:rPr lang="fr-FR" sz="2100" dirty="0"/>
              <a:t>10h)</a:t>
            </a:r>
          </a:p>
          <a:p>
            <a:pPr marL="0" lvl="2" indent="0" hangingPunct="1">
              <a:spcBef>
                <a:spcPts val="420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100" dirty="0"/>
              <a:t>Découverte des métiers de la  </a:t>
            </a:r>
            <a:r>
              <a:rPr lang="fr-FR" sz="2100" dirty="0" smtClean="0"/>
              <a:t>Marine                	(</a:t>
            </a:r>
            <a:r>
              <a:rPr lang="fr-FR" sz="2100" dirty="0"/>
              <a:t>16h</a:t>
            </a:r>
            <a:r>
              <a:rPr lang="fr-FR" sz="2100" dirty="0" smtClean="0"/>
              <a:t>)</a:t>
            </a:r>
            <a:endParaRPr lang="fr-FR" sz="2100" dirty="0"/>
          </a:p>
          <a:p>
            <a:pPr marL="0" lvl="0" indent="0">
              <a:buNone/>
              <a:tabLst>
                <a:tab pos="0" algn="l"/>
              </a:tabLst>
            </a:pPr>
            <a:endParaRPr lang="fr-FR" sz="2100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639720" lvl="0" indent="-245880">
              <a:spcBef>
                <a:spcPts val="479"/>
              </a:spcBef>
              <a:buNone/>
              <a:tabLst>
                <a:tab pos="639720" algn="l"/>
              </a:tabLst>
            </a:pPr>
            <a:endParaRPr lang="fr-FR" sz="2400" dirty="0"/>
          </a:p>
          <a:p>
            <a:pPr marL="0" lvl="0" indent="0">
              <a:buNone/>
              <a:tabLst>
                <a:tab pos="0" algn="l"/>
              </a:tabLst>
            </a:pP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’est ce qu’un Cadet de la Défense?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</p:spPr>
        <p:txBody>
          <a:bodyPr wrap="square" t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fr-FR">
                <a:solidFill>
                  <a:srgbClr val="04617B"/>
                </a:solidFill>
                <a:latin typeface="Calibri"/>
              </a:rPr>
              <a:t>Qu’est ce qu’un Cadet de la Défense? 2/2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</p:spPr>
        <p:txBody>
          <a:bodyPr wrap="square" lIns="91440" tIns="45720" rIns="91440" bIns="4572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9pPr>
          </a:lstStyle>
          <a:p>
            <a:pPr marL="0" lvl="0" indent="0" hangingPunct="1">
              <a:spcBef>
                <a:spcPts val="519"/>
              </a:spcBef>
              <a:buClr>
                <a:srgbClr val="0BD0D9"/>
              </a:buClr>
              <a:buSzPct val="95000"/>
              <a:buFont typeface="Wingdings 2" pitchFamily="18"/>
              <a:buChar char=""/>
            </a:pPr>
            <a:r>
              <a:rPr lang="fr-FR" dirty="0"/>
              <a:t>Où ?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</a:pPr>
            <a:r>
              <a:rPr lang="fr-FR" sz="2400" dirty="0" smtClean="0"/>
              <a:t>Base Navale de TOULON</a:t>
            </a:r>
            <a:endParaRPr lang="fr-FR" sz="2400" dirty="0"/>
          </a:p>
          <a:p>
            <a:pPr marL="272880" lvl="0" indent="-272520" hangingPunct="1">
              <a:spcBef>
                <a:spcPts val="519"/>
              </a:spcBef>
              <a:buNone/>
              <a:tabLst>
                <a:tab pos="272880" algn="l"/>
              </a:tabLst>
            </a:pPr>
            <a:endParaRPr lang="fr-FR" dirty="0"/>
          </a:p>
          <a:p>
            <a:pPr marL="0" lvl="0" indent="0" hangingPunct="1">
              <a:spcBef>
                <a:spcPts val="51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</a:tabLst>
            </a:pPr>
            <a:r>
              <a:rPr lang="fr-FR" dirty="0"/>
              <a:t>Quand ?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400" dirty="0"/>
              <a:t>16 mercredis après-midi dans l’année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400" dirty="0"/>
              <a:t>Un camp de 5 jours pendant les vacances de printemps</a:t>
            </a:r>
          </a:p>
          <a:p>
            <a:pPr marL="0" lvl="1" indent="0" hangingPunct="1">
              <a:spcBef>
                <a:spcPts val="479"/>
              </a:spcBef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0" algn="l"/>
              </a:tabLst>
            </a:pPr>
            <a:r>
              <a:rPr lang="fr-FR" sz="2400" dirty="0"/>
              <a:t>Une immersion dans la  </a:t>
            </a:r>
            <a:r>
              <a:rPr lang="fr-FR" sz="2400" dirty="0" smtClean="0"/>
              <a:t>Marine Nationale</a:t>
            </a:r>
            <a:endParaRPr lang="fr-FR" sz="2400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0" lvl="0" indent="0" hangingPunct="1">
              <a:spcBef>
                <a:spcPts val="519"/>
              </a:spcBef>
              <a:buNone/>
              <a:tabLst>
                <a:tab pos="0" algn="l"/>
              </a:tabLst>
            </a:pPr>
            <a:endParaRPr lang="fr-FR" dirty="0"/>
          </a:p>
          <a:p>
            <a:pPr marL="0" lvl="0" indent="0">
              <a:buNone/>
              <a:tabLst>
                <a:tab pos="0" algn="l"/>
              </a:tabLst>
            </a:pP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 rot="696600">
            <a:off x="291198" y="1621611"/>
            <a:ext cx="2212560" cy="1582199"/>
          </a:xfrm>
        </p:spPr>
        <p:txBody>
          <a:bodyPr wrap="square" lIns="45720" tIns="45720" rIns="4572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fr-FR" sz="1800" b="1">
                <a:solidFill>
                  <a:srgbClr val="04617B"/>
                </a:solidFill>
                <a:latin typeface="Calibri"/>
              </a:rPr>
              <a:t/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/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/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>Devenir Cadet </a:t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>C’est  :</a:t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>- Etre assidu(e)</a:t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>- Respecter la charte du Cadet</a:t>
            </a:r>
            <a:br>
              <a:rPr lang="fr-FR" sz="1800" b="1">
                <a:solidFill>
                  <a:srgbClr val="04617B"/>
                </a:solidFill>
                <a:latin typeface="Calibri"/>
              </a:rPr>
            </a:br>
            <a:r>
              <a:rPr lang="fr-FR" sz="1800" b="1">
                <a:solidFill>
                  <a:srgbClr val="04617B"/>
                </a:solidFill>
                <a:latin typeface="Calibri"/>
              </a:rPr>
              <a:t>- Faire preuve de civisme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39640" y="3645000"/>
            <a:ext cx="2209320" cy="2179440"/>
          </a:xfrm>
        </p:spPr>
        <p:txBody>
          <a:bodyPr wrap="square" lIns="64080" tIns="45720" rIns="45720" bIns="4572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nstantia"/>
                <a:ea typeface="Microsoft YaHei" pitchFamily="2"/>
                <a:cs typeface="Arial"/>
              </a:defRPr>
            </a:lvl9pPr>
          </a:lstStyle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r>
              <a:rPr lang="fr-FR" sz="1300" dirty="0"/>
              <a:t>Pour devenir Cadet , tu </a:t>
            </a:r>
            <a:r>
              <a:rPr lang="fr-FR" sz="1300" dirty="0" smtClean="0"/>
              <a:t>dois : </a:t>
            </a:r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r>
              <a:rPr lang="fr-FR" sz="1300" dirty="0"/>
              <a:t>Faire une lettre de motivation</a:t>
            </a:r>
            <a:r>
              <a:rPr lang="fr-FR" sz="1300" dirty="0" smtClean="0"/>
              <a:t>.</a:t>
            </a:r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endParaRPr lang="fr-FR" sz="1300" dirty="0" smtClean="0"/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r>
              <a:rPr lang="fr-FR" sz="1300" dirty="0"/>
              <a:t>Être né(e) entre le 1er juillet </a:t>
            </a:r>
            <a:r>
              <a:rPr lang="fr-FR" sz="1300" dirty="0" smtClean="0"/>
              <a:t>2007 </a:t>
            </a:r>
            <a:r>
              <a:rPr lang="fr-FR" sz="1300" dirty="0"/>
              <a:t>et le 30 juin </a:t>
            </a:r>
            <a:r>
              <a:rPr lang="fr-FR" sz="1300" dirty="0" smtClean="0"/>
              <a:t>2009.</a:t>
            </a:r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r>
              <a:rPr lang="fr-FR" sz="1300" dirty="0"/>
              <a:t>Avoir une carte d’identité en cours de validité</a:t>
            </a:r>
            <a:r>
              <a:rPr lang="fr-FR" sz="1300" dirty="0" smtClean="0"/>
              <a:t>.</a:t>
            </a:r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Clr>
                <a:srgbClr val="0BD0D9"/>
              </a:buClr>
              <a:buSzPct val="95000"/>
              <a:buFont typeface="Wingdings 2" pitchFamily="18"/>
              <a:buChar char=""/>
              <a:tabLst>
                <a:tab pos="0" algn="l"/>
              </a:tabLst>
            </a:pPr>
            <a:r>
              <a:rPr lang="fr-FR" sz="1300" dirty="0"/>
              <a:t>Renseigner un </a:t>
            </a:r>
            <a:r>
              <a:rPr lang="fr-FR" sz="1300" dirty="0" smtClean="0"/>
              <a:t>dossier</a:t>
            </a:r>
            <a:r>
              <a:rPr lang="fr-FR" sz="1300" dirty="0"/>
              <a:t>.</a:t>
            </a:r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  <a:p>
            <a:pPr marL="0" lvl="0" indent="0" hangingPunct="1">
              <a:spcBef>
                <a:spcPts val="249"/>
              </a:spcBef>
              <a:buNone/>
              <a:tabLst>
                <a:tab pos="0" algn="l"/>
              </a:tabLst>
            </a:pPr>
            <a:endParaRPr lang="fr-FR" sz="1300" dirty="0"/>
          </a:p>
        </p:txBody>
      </p:sp>
      <p:pic>
        <p:nvPicPr>
          <p:cNvPr id="4" name="Espace réservé pour une image 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0838" r="10838"/>
          <a:stretch>
            <a:fillRect/>
          </a:stretch>
        </p:blipFill>
        <p:spPr>
          <a:xfrm rot="420000">
            <a:off x="3486230" y="1200212"/>
            <a:ext cx="4617720" cy="3930120"/>
          </a:xfrm>
          <a:prstGeom prst="rect">
            <a:avLst/>
          </a:prstGeom>
          <a:noFill/>
          <a:ln w="9360">
            <a:solidFill>
              <a:srgbClr val="0F6FC6"/>
            </a:solidFill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 Charte des Cadets  :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704160"/>
            <a:ext cx="8305560" cy="1142640"/>
          </a:xfrm>
        </p:spPr>
        <p:txBody>
          <a:bodyPr wrap="square" t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fr-FR">
                <a:solidFill>
                  <a:srgbClr val="04617B"/>
                </a:solidFill>
                <a:latin typeface="Calibri"/>
              </a:rPr>
              <a:t>La Charte des Cadets 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9799" t="25338" r="29803" b="15668"/>
          <a:stretch>
            <a:fillRect/>
          </a:stretch>
        </p:blipFill>
        <p:spPr>
          <a:xfrm>
            <a:off x="900000" y="1773360"/>
            <a:ext cx="7559279" cy="48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5976000"/>
            <a:ext cx="567720" cy="57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éressé(e)?&#10;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42880" y="970559"/>
            <a:ext cx="7772039" cy="1157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fr-FR"/>
              <a:t>Intéressé(e)?</a:t>
            </a:r>
            <a:br>
              <a:rPr lang="fr-FR"/>
            </a:br>
            <a:r>
              <a:rPr lang="fr-FR"/>
              <a:t>	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48000" y="1584000"/>
            <a:ext cx="8241840" cy="3642840"/>
          </a:xfrm>
        </p:spPr>
        <p:txBody>
          <a:bodyPr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6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1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9pPr>
          </a:lstStyle>
          <a:p>
            <a:pPr marL="0" lvl="0" indent="0" algn="ctr" hangingPunct="1">
              <a:spcBef>
                <a:spcPts val="561"/>
              </a:spcBef>
              <a:buNone/>
            </a:pPr>
            <a:r>
              <a:rPr lang="fr-FR" sz="2800" dirty="0">
                <a:latin typeface="Constantia" pitchFamily="18"/>
              </a:rPr>
              <a:t>Donne une lettre de motivation et la photocopie de ta carte d’identité à </a:t>
            </a:r>
            <a:r>
              <a:rPr lang="fr-FR" sz="2800" dirty="0" smtClean="0">
                <a:latin typeface="Constantia" pitchFamily="18"/>
              </a:rPr>
              <a:t>ton référent Défense du collège :   </a:t>
            </a:r>
            <a:endParaRPr lang="fr-FR" sz="2800" dirty="0">
              <a:latin typeface="Constantia" pitchFamily="18"/>
            </a:endParaRPr>
          </a:p>
          <a:p>
            <a:pPr marL="0" lvl="0" indent="0" algn="ctr" hangingPunct="1">
              <a:spcBef>
                <a:spcPts val="561"/>
              </a:spcBef>
              <a:buNone/>
            </a:pPr>
            <a:r>
              <a:rPr lang="fr-FR" sz="3200" b="1" smtClean="0">
                <a:solidFill>
                  <a:srgbClr val="002060"/>
                </a:solidFill>
                <a:latin typeface="Constantia" pitchFamily="18"/>
              </a:rPr>
              <a:t>Vendredi  13 </a:t>
            </a:r>
            <a:r>
              <a:rPr lang="fr-FR" sz="3200" b="1" dirty="0" smtClean="0">
                <a:solidFill>
                  <a:srgbClr val="002060"/>
                </a:solidFill>
                <a:latin typeface="Constantia" pitchFamily="18"/>
              </a:rPr>
              <a:t>mai 2022</a:t>
            </a:r>
            <a:endParaRPr lang="fr-FR" sz="3200" b="1" dirty="0">
              <a:solidFill>
                <a:srgbClr val="002060"/>
              </a:solidFill>
              <a:latin typeface="Constantia" pitchFamily="18"/>
            </a:endParaRP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640" y="3671279"/>
            <a:ext cx="4968360" cy="252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e d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de 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164</Words>
  <Application>Microsoft Office PowerPoint</Application>
  <PresentationFormat>Affichage à l'écran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Calibri</vt:lpstr>
      <vt:lpstr>Constantia</vt:lpstr>
      <vt:lpstr>Liberation Sans</vt:lpstr>
      <vt:lpstr>Liberation Serif</vt:lpstr>
      <vt:lpstr>Lucida Sans</vt:lpstr>
      <vt:lpstr>Segoe UI</vt:lpstr>
      <vt:lpstr>StarSymbol</vt:lpstr>
      <vt:lpstr>Tahoma</vt:lpstr>
      <vt:lpstr>Wingdings 2</vt:lpstr>
      <vt:lpstr>Diapositive de titre</vt:lpstr>
      <vt:lpstr>Vide</vt:lpstr>
      <vt:lpstr>Titre de section</vt:lpstr>
      <vt:lpstr>Présentation des Cadets de la Défense Toulon-Ouest</vt:lpstr>
      <vt:lpstr>Qu’est ce qu’un Cadet de la Défense? 1/2</vt:lpstr>
      <vt:lpstr>Qu’est ce qu’un Cadet de la Défense? 2/2</vt:lpstr>
      <vt:lpstr>   Devenir Cadet  C’est  : - Etre assidu(e) - Respecter la charte du Cadet - Faire preuve de civisme</vt:lpstr>
      <vt:lpstr>La Charte des Cadets  :</vt:lpstr>
      <vt:lpstr>Intéressé(e)?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Cadets de la Défense Toulon Est</dc:title>
  <dc:creator>agnes tarquin</dc:creator>
  <cp:lastModifiedBy>princ1</cp:lastModifiedBy>
  <cp:revision>31</cp:revision>
  <dcterms:created xsi:type="dcterms:W3CDTF">2018-04-01T06:53:45Z</dcterms:created>
  <dcterms:modified xsi:type="dcterms:W3CDTF">2022-05-02T08:00:20Z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1</vt:r8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6</vt:r8>
  </property>
</Properties>
</file>